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9144000"/>
  <p:notesSz cx="9144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2658B-83F3-45FC-B400-892FA20D1B78}" type="datetimeFigureOut">
              <a:t>16/01/2026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9624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8685213"/>
            <a:ext cx="39624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91221-33FE-4683-82A7-002DA00FD27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54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?>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6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?>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32004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one should face</a:t>
            </a:r>
            <a:endParaRPr lang="en-US" sz="4800" dirty="0"/>
          </a:p>
          <a:p>
            <a:pPr marL="0" indent="0" algn="ctr">
              <a:buNone/>
            </a:pPr>
            <a:r>
              <a:rPr lang="en-US" sz="48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debt to say goodbye.</a:t>
            </a:r>
            <a:endParaRPr lang="en-US" sz="4800" dirty="0"/>
          </a:p>
        </p:txBody>
      </p:sp>
      <p:sp>
        <p:nvSpPr>
          <p:cNvPr id="5" name="Text 2"/>
          <p:cNvSpPr/>
          <p:nvPr/>
        </p:nvSpPr>
        <p:spPr>
          <a:xfrm>
            <a:off x="0" y="53035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3-9 February 2026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8" name="Text 5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support: 0800 086 8887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1" name="Text 8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30175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 70%</a:t>
            </a:r>
            <a:endParaRPr lang="en-US" sz="7200" dirty="0"/>
          </a:p>
        </p:txBody>
      </p:sp>
      <p:sp>
        <p:nvSpPr>
          <p:cNvPr id="5" name="Text 2"/>
          <p:cNvSpPr/>
          <p:nvPr/>
        </p:nvSpPr>
        <p:spPr>
          <a:xfrm>
            <a:off x="914400" y="41148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people worry about being left helpless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 loved one dies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914400" y="5486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one should have to face funeral planning alone.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9" name="Text 6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free guidance: 0800 086 8887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2" name="Text 9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30175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1 in 5</a:t>
            </a:r>
            <a:endParaRPr lang="en-US" sz="6400" dirty="0"/>
          </a:p>
        </p:txBody>
      </p:sp>
      <p:sp>
        <p:nvSpPr>
          <p:cNvPr id="5" name="Text 2"/>
          <p:cNvSpPr/>
          <p:nvPr/>
        </p:nvSpPr>
        <p:spPr>
          <a:xfrm>
            <a:off x="914400" y="41148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have made financial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arrangements for their funeral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914400" y="5486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break the silence around funeral costs.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9" name="Text 6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the conversation today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2" name="Text 9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29260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 your rights</a:t>
            </a:r>
            <a:endParaRPr lang="en-US" sz="4000" dirty="0"/>
          </a:p>
        </p:txBody>
      </p:sp>
      <p:sp>
        <p:nvSpPr>
          <p:cNvPr id="5" name="Shape 2"/>
          <p:cNvSpPr/>
          <p:nvPr/>
        </p:nvSpPr>
        <p:spPr>
          <a:xfrm>
            <a:off x="914400" y="3657600"/>
            <a:ext cx="7315200" cy="2926080"/>
          </a:xfrm>
          <a:prstGeom prst="roundRect">
            <a:avLst/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1280160" y="3886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1737360" y="388620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can ask for itemised quotes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1280160" y="45262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737360" y="452628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can compare funeral prices</a:t>
            </a:r>
            <a:endParaRPr lang="en-US" sz="1900" dirty="0"/>
          </a:p>
        </p:txBody>
      </p:sp>
      <p:sp>
        <p:nvSpPr>
          <p:cNvPr id="10" name="Text 7"/>
          <p:cNvSpPr/>
          <p:nvPr/>
        </p:nvSpPr>
        <p:spPr>
          <a:xfrm>
            <a:off x="1280160" y="5166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1737360" y="51663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can say no to extras you don't need</a:t>
            </a:r>
            <a:endParaRPr lang="en-US" sz="1900" dirty="0"/>
          </a:p>
        </p:txBody>
      </p:sp>
      <p:sp>
        <p:nvSpPr>
          <p:cNvPr id="12" name="Text 9"/>
          <p:cNvSpPr/>
          <p:nvPr/>
        </p:nvSpPr>
        <p:spPr>
          <a:xfrm>
            <a:off x="1280160" y="5806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1737360" y="580644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help may be available</a:t>
            </a:r>
            <a:endParaRPr lang="en-US" sz="1900" dirty="0"/>
          </a:p>
        </p:txBody>
      </p:sp>
      <p:sp>
        <p:nvSpPr>
          <p:cNvPr id="14" name="Text 11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#KnowYourRights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16" name="Text 13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free advice: 0800 086 8887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292608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Struggling with</a:t>
            </a:r>
            <a:endParaRPr lang="en-US" sz="3800" dirty="0"/>
          </a:p>
          <a:p>
            <a:pPr marL="0" indent="0" algn="ctr">
              <a:buNone/>
            </a:pPr>
            <a:r>
              <a:rPr lang="en-US" sz="38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 costs?</a:t>
            </a:r>
            <a:endParaRPr lang="en-US" sz="3800" dirty="0"/>
          </a:p>
        </p:txBody>
      </p:sp>
      <p:sp>
        <p:nvSpPr>
          <p:cNvPr id="5" name="Shape 2"/>
          <p:cNvSpPr/>
          <p:nvPr/>
        </p:nvSpPr>
        <p:spPr>
          <a:xfrm>
            <a:off x="914400" y="4114800"/>
            <a:ext cx="7315200" cy="2560320"/>
          </a:xfrm>
          <a:prstGeom prst="roundRect">
            <a:avLst/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128016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737360" y="429768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multiple quotes and compare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280160" y="48920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737360" y="489204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about payment plans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280160" y="5486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1737360" y="548640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eligibility for grants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1280160" y="6080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737360" y="60807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use loan sharks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16" name="Text 13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loan sharks: 0300 555 2222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stoploansharks.co.uk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29260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independent advice and support</a:t>
            </a:r>
            <a:endParaRPr lang="en-US" sz="3600" dirty="0"/>
          </a:p>
        </p:txBody>
      </p:sp>
      <p:sp>
        <p:nvSpPr>
          <p:cNvPr id="5" name="Shape 2"/>
          <p:cNvSpPr/>
          <p:nvPr/>
        </p:nvSpPr>
        <p:spPr>
          <a:xfrm>
            <a:off x="1371600" y="3749040"/>
            <a:ext cx="64008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6" name="Text 3"/>
          <p:cNvSpPr/>
          <p:nvPr/>
        </p:nvSpPr>
        <p:spPr>
          <a:xfrm>
            <a:off x="1371600" y="384048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 Experts Helpline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1371600" y="420624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0800 086 8887</a:t>
            </a:r>
            <a:endParaRPr lang="en-US" sz="3400" dirty="0"/>
          </a:p>
        </p:txBody>
      </p:sp>
      <p:sp>
        <p:nvSpPr>
          <p:cNvPr id="8" name="Shape 5"/>
          <p:cNvSpPr/>
          <p:nvPr/>
        </p:nvSpPr>
        <p:spPr>
          <a:xfrm>
            <a:off x="1371600" y="5212080"/>
            <a:ext cx="6400800" cy="12801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C940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371600" y="530352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Loan Sharks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1371600" y="566928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0300 555 2222</a:t>
            </a:r>
            <a:endParaRPr lang="en-US" sz="3400" dirty="0"/>
          </a:p>
        </p:txBody>
      </p:sp>
      <p:sp>
        <p:nvSpPr>
          <p:cNvPr id="11" name="Text 8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13" name="Text 10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Confidential. Independent. Free.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29260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We're calling for:</a:t>
            </a:r>
            <a:endParaRPr lang="en-US" sz="3400" dirty="0"/>
          </a:p>
        </p:txBody>
      </p:sp>
      <p:sp>
        <p:nvSpPr>
          <p:cNvPr id="5" name="Shape 2"/>
          <p:cNvSpPr/>
          <p:nvPr/>
        </p:nvSpPr>
        <p:spPr>
          <a:xfrm>
            <a:off x="548640" y="3474720"/>
            <a:ext cx="8046720" cy="3383280"/>
          </a:xfrm>
          <a:prstGeom prst="roundRect">
            <a:avLst/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914400" y="361188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280160" y="361188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 funeral pricing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4087368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280160" y="4087368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Better signposting to affordable options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914400" y="4562856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1280160" y="4562856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Enforcement of CMA pricing rules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914400" y="5038344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1280160" y="5038344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national standards and safeguarding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914400" y="5513832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1280160" y="5513832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Protection from predatory lending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914400" y="598932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1280160" y="598932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Earlier access to clear, impartial advice and support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731520" y="6492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 families can make informed choices at the right time.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21" name="Text 18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Join the campaign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funeralexperts.com/fpaw</a:t>
            </a:r>
            <a:endParaRPr lang="en-US" sz="1400" dirty="0"/>
          </a:p>
        </p:txBody>
      </p:sp>
      <p:sp>
        <p:nvSpPr>
          <p:cNvPr id="23" name="Shape 20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4</cp:revision>
  <dcterms:created xsi:type="dcterms:W3CDTF">2026-01-14T16:35:49Z</dcterms:created>
  <dcterms:modified xsi:type="dcterms:W3CDTF">2026-01-16T11:31:30Z</dcterms:modified>
</cp:coreProperties>
</file>