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
  <Relationship Id="rId3" Type="http://schemas.openxmlformats.org/officeDocument/2006/relationships/extended-properties" Target="docProps/app.xml"/>
  <Relationship Id="rId2" Type="http://schemas.openxmlformats.org/package/2006/relationships/metadata/core-properties" Target="docProps/core.xml"/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
  <Relationship Id="rId8" Type="http://schemas.openxmlformats.org/officeDocument/2006/relationships/slide" Target="slides/slide7.xml"/>
  <Relationship Id="rId13" Type="http://schemas.openxmlformats.org/officeDocument/2006/relationships/tableStyles" Target="tableStyles.xml"/>
  <Relationship Id="rId3" Type="http://schemas.openxmlformats.org/officeDocument/2006/relationships/slide" Target="slides/slide2.xml"/>
  <Relationship Id="rId7" Type="http://schemas.openxmlformats.org/officeDocument/2006/relationships/slide" Target="slides/slide6.xml"/>
  <Relationship Id="rId12" Type="http://schemas.openxmlformats.org/officeDocument/2006/relationships/theme" Target="theme/theme1.xml"/>
  <Relationship Id="rId2" Type="http://schemas.openxmlformats.org/officeDocument/2006/relationships/slide" Target="slides/slide1.xml"/>
  <Relationship Id="rId1" Type="http://schemas.openxmlformats.org/officeDocument/2006/relationships/slideMaster" Target="slideMasters/slideMaster1.xml"/>
  <Relationship Id="rId6" Type="http://schemas.openxmlformats.org/officeDocument/2006/relationships/slide" Target="slides/slide5.xml"/>
  <Relationship Id="rId11" Type="http://schemas.openxmlformats.org/officeDocument/2006/relationships/viewProps" Target="viewProps.xml"/>
  <Relationship Id="rId5" Type="http://schemas.openxmlformats.org/officeDocument/2006/relationships/slide" Target="slides/slide4.xml"/>
  <Relationship Id="rId10" Type="http://schemas.openxmlformats.org/officeDocument/2006/relationships/presProps" Target="presProps.xml"/>
  <Relationship Id="rId4" Type="http://schemas.openxmlformats.org/officeDocument/2006/relationships/slide" Target="slides/slide3.xml"/>
  <Relationship Id="rId9" Type="http://schemas.openxmlformats.org/officeDocument/2006/relationships/notesMaster" Target="notesMasters/notesMaster1.xml"/>
</Relationships>

</file>

<file path=ppt/notesMasters/_rels/notesMaster1.xml.rels><?xml version="1.0" encoding="utf-8"?>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2658B-83F3-45FC-B400-892FA20D1B78}" type="datetimeFigureOut">
              <a:t>16/01/2026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9624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8685213"/>
            <a:ext cx="39624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91221-33FE-4683-82A7-002DA00FD27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54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<Relationships xmlns="http://schemas.openxmlformats.org/package/2006/relationships">
  <Relationship Id="rId2" Type="http://schemas.openxmlformats.org/officeDocument/2006/relationships/slide" Target="../slides/slide1.xml"/>
  <Relationship Id="rId1" Type="http://schemas.openxmlformats.org/officeDocument/2006/relationships/notesMaster" Target="../notesMasters/notesMaster1.xml"/>
</Relationships>

</file>

<file path=ppt/notesSlides/_rels/notesSlide2.xml.rels><?xml version="1.0" encoding="utf-8"?>
<Relationships xmlns="http://schemas.openxmlformats.org/package/2006/relationships">
  <Relationship Id="rId2" Type="http://schemas.openxmlformats.org/officeDocument/2006/relationships/slide" Target="../slides/slide2.xml"/>
  <Relationship Id="rId1" Type="http://schemas.openxmlformats.org/officeDocument/2006/relationships/notesMaster" Target="../notesMasters/notesMaster1.xml"/>
</Relationships>

</file>

<file path=ppt/notesSlides/_rels/notesSlide3.xml.rels><?xml version="1.0" encoding="utf-8"?>
<Relationships xmlns="http://schemas.openxmlformats.org/package/2006/relationships">
  <Relationship Id="rId2" Type="http://schemas.openxmlformats.org/officeDocument/2006/relationships/slide" Target="../slides/slide3.xml"/>
  <Relationship Id="rId1" Type="http://schemas.openxmlformats.org/officeDocument/2006/relationships/notesMaster" Target="../notesMasters/notesMaster1.xml"/>
</Relationships>

</file>

<file path=ppt/notesSlides/_rels/notesSlide4.xml.rels><?xml version="1.0" encoding="utf-8"?>
<Relationships xmlns="http://schemas.openxmlformats.org/package/2006/relationships">
  <Relationship Id="rId2" Type="http://schemas.openxmlformats.org/officeDocument/2006/relationships/slide" Target="../slides/slide4.xml"/>
  <Relationship Id="rId1" Type="http://schemas.openxmlformats.org/officeDocument/2006/relationships/notesMaster" Target="../notesMasters/notesMaster1.xml"/>
</Relationships>

</file>

<file path=ppt/notesSlides/_rels/notesSlide5.xml.rels><?xml version="1.0" encoding="utf-8"?>
<Relationships xmlns="http://schemas.openxmlformats.org/package/2006/relationships">
  <Relationship Id="rId2" Type="http://schemas.openxmlformats.org/officeDocument/2006/relationships/slide" Target="../slides/slide5.xml"/>
  <Relationship Id="rId1" Type="http://schemas.openxmlformats.org/officeDocument/2006/relationships/notesMaster" Target="../notesMasters/notesMaster1.xml"/>
</Relationships>

</file>

<file path=ppt/notesSlides/_rels/notesSlide6.xml.rels><?xml version="1.0" encoding="utf-8"?>
<Relationships xmlns="http://schemas.openxmlformats.org/package/2006/relationships">
  <Relationship Id="rId2" Type="http://schemas.openxmlformats.org/officeDocument/2006/relationships/slide" Target="../slides/slide6.xml"/>
  <Relationship Id="rId1" Type="http://schemas.openxmlformats.org/officeDocument/2006/relationships/notesMaster" Target="../notesMasters/notesMaster1.xml"/>
</Relationships>

</file>

<file path=ppt/notesSlides/_rels/notesSlide7.xml.rels><?xml version="1.0" encoding="utf-8"?>
<Relationships xmlns="http://schemas.openxmlformats.org/package/2006/relationships">
  <Relationship Id="rId2" Type="http://schemas.openxmlformats.org/officeDocument/2006/relationships/slide" Target="../slides/slide7.xml"/>
  <Relationship Id="rId1" Type="http://schemas.openxmlformats.org/officeDocument/2006/relationships/notesMaster" Target="../notesMasters/notesMaster1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
<Relationships xmlns="http://schemas.openxmlformats.org/package/2006/relationships">
  <Relationship Id="rId2" Type="http://schemas.openxmlformats.org/officeDocument/2006/relationships/theme" Target="../theme/theme1.xml"/>
  <Relationship Id="rId1" Type="http://schemas.openxmlformats.org/officeDocument/2006/relationships/slideLayout" Target="../slideLayouts/slideLayout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
  <Relationship Id="rId3" Type="http://schemas.openxmlformats.org/officeDocument/2006/relationships/image" Target="../media/image1.jpeg"/>
  <Relationship Id="rId2" Type="http://schemas.openxmlformats.org/officeDocument/2006/relationships/notesSlide" Target="../notesSlides/notesSlide1.xml"/>
  <Relationship Id="rId1" Type="http://schemas.openxmlformats.org/officeDocument/2006/relationships/slideLayout" Target="../slideLayouts/slideLayout1.xml"/>
</Relationships>

</file>

<file path=ppt/slides/_rels/slide2.xml.rels><?xml version="1.0" encoding="utf-8"?>
<Relationships xmlns="http://schemas.openxmlformats.org/package/2006/relationships">
  <Relationship Id="rId2" Type="http://schemas.openxmlformats.org/officeDocument/2006/relationships/notesSlide" Target="../notesSlides/notesSlide2.xml"/>
  <Relationship Id="rId1" Type="http://schemas.openxmlformats.org/officeDocument/2006/relationships/slideLayout" Target="../slideLayouts/slideLayout1.xml"/>
  <Relationship Id="rId4" Type="http://schemas.openxmlformats.org/officeDocument/2006/relationships/image" Target="../media/image1.jpeg"/>
</Relationships>

</file>

<file path=ppt/slides/_rels/slide3.xml.rels><?xml version="1.0" encoding="utf-8"?>
<Relationships xmlns="http://schemas.openxmlformats.org/package/2006/relationships">
  <Relationship Id="rId3" Type="http://schemas.openxmlformats.org/officeDocument/2006/relationships/image" Target="../media/image1.jpeg"/>
  <Relationship Id="rId2" Type="http://schemas.openxmlformats.org/officeDocument/2006/relationships/notesSlide" Target="../notesSlides/notesSlide3.xml"/>
  <Relationship Id="rId1" Type="http://schemas.openxmlformats.org/officeDocument/2006/relationships/slideLayout" Target="../slideLayouts/slideLayout1.xml"/>
</Relationships>

</file>

<file path=ppt/slides/_rels/slide4.xml.rels><?xml version="1.0" encoding="utf-8"?>
<Relationships xmlns="http://schemas.openxmlformats.org/package/2006/relationships">
  <Relationship Id="rId3" Type="http://schemas.openxmlformats.org/officeDocument/2006/relationships/image" Target="../media/image1.jpeg"/>
  <Relationship Id="rId2" Type="http://schemas.openxmlformats.org/officeDocument/2006/relationships/notesSlide" Target="../notesSlides/notesSlide4.xml"/>
  <Relationship Id="rId1" Type="http://schemas.openxmlformats.org/officeDocument/2006/relationships/slideLayout" Target="../slideLayouts/slideLayout1.xml"/>
</Relationships>

</file>

<file path=ppt/slides/_rels/slide5.xml.rels><?xml version="1.0" encoding="utf-8"?>
<Relationships xmlns="http://schemas.openxmlformats.org/package/2006/relationships">
  <Relationship Id="rId2" Type="http://schemas.openxmlformats.org/officeDocument/2006/relationships/notesSlide" Target="../notesSlides/notesSlide5.xml"/>
  <Relationship Id="rId1" Type="http://schemas.openxmlformats.org/officeDocument/2006/relationships/slideLayout" Target="../slideLayouts/slideLayout1.xml"/>
  <Relationship Id="rId4" Type="http://schemas.openxmlformats.org/officeDocument/2006/relationships/image" Target="../media/image1.jpeg"/>
</Relationships>

</file>

<file path=ppt/slides/_rels/slide6.xml.rels><?xml version="1.0" encoding="utf-8"?>
<Relationships xmlns="http://schemas.openxmlformats.org/package/2006/relationships">
  <Relationship Id="rId3" Type="http://schemas.openxmlformats.org/officeDocument/2006/relationships/image" Target="../media/image1.jpeg"/>
  <Relationship Id="rId2" Type="http://schemas.openxmlformats.org/officeDocument/2006/relationships/notesSlide" Target="../notesSlides/notesSlide6.xml"/>
  <Relationship Id="rId1" Type="http://schemas.openxmlformats.org/officeDocument/2006/relationships/slideLayout" Target="../slideLayouts/slideLayout1.xml"/>
</Relationships>

</file>

<file path=ppt/slides/_rels/slide7.xml.rels><?xml version="1.0" encoding="utf-8"?>
<Relationships xmlns="http://schemas.openxmlformats.org/package/2006/relationships">
  <Relationship Id="rId2" Type="http://schemas.openxmlformats.org/officeDocument/2006/relationships/notesSlide" Target="../notesSlides/notesSlide7.xml"/>
  <Relationship Id="rId1" Type="http://schemas.openxmlformats.org/officeDocument/2006/relationships/slideLayout" Target="../slideLayouts/slideLayout1.xml"/>
  <Relationship Id="rId4" Type="http://schemas.openxmlformats.org/officeDocument/2006/relationships/image" Target="../media/image1.jpe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32004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one should face</a:t>
            </a:r>
            <a:endParaRPr lang="en-US" sz="4800" dirty="0"/>
          </a:p>
          <a:p>
            <a:pPr marL="0" indent="0" algn="ctr">
              <a:buNone/>
            </a:pPr>
            <a:r>
              <a:rPr lang="en-US" sz="4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debt to say goodbye.</a:t>
            </a:r>
            <a:endParaRPr lang="en-US" sz="4800" dirty="0"/>
          </a:p>
        </p:txBody>
      </p:sp>
      <p:sp>
        <p:nvSpPr>
          <p:cNvPr id="5" name="Text 2"/>
          <p:cNvSpPr/>
          <p:nvPr/>
        </p:nvSpPr>
        <p:spPr>
          <a:xfrm>
            <a:off x="0" y="53035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2-8 February 2026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8" name="Text 5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support: 0800 086 8887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1" name="Text 8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30175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70%</a:t>
            </a:r>
            <a:endParaRPr lang="en-US" sz="7200" dirty="0"/>
          </a:p>
        </p:txBody>
      </p:sp>
      <p:sp>
        <p:nvSpPr>
          <p:cNvPr id="5" name="Text 2"/>
          <p:cNvSpPr/>
          <p:nvPr/>
        </p:nvSpPr>
        <p:spPr>
          <a:xfrm>
            <a:off x="914400" y="41148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people worry about being left helpless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loved one dies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914400" y="5486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one should have to face funeral planning alone.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free guidance: 0800 086 8887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30175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1 in 5</a:t>
            </a:r>
            <a:endParaRPr lang="en-US" sz="6400" dirty="0"/>
          </a:p>
        </p:txBody>
      </p:sp>
      <p:sp>
        <p:nvSpPr>
          <p:cNvPr id="5" name="Text 2"/>
          <p:cNvSpPr/>
          <p:nvPr/>
        </p:nvSpPr>
        <p:spPr>
          <a:xfrm>
            <a:off x="914400" y="41148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have made financial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arrangements for their funeral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914400" y="5486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break the silence around funeral costs.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the conversation today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your rights</a:t>
            </a:r>
            <a:endParaRPr lang="en-US" sz="4000" dirty="0"/>
          </a:p>
        </p:txBody>
      </p:sp>
      <p:sp>
        <p:nvSpPr>
          <p:cNvPr id="5" name="Shape 2"/>
          <p:cNvSpPr/>
          <p:nvPr/>
        </p:nvSpPr>
        <p:spPr>
          <a:xfrm>
            <a:off x="914400" y="3657600"/>
            <a:ext cx="7315200" cy="2926080"/>
          </a:xfrm>
          <a:prstGeom prst="roundRect">
            <a:avLst/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1280160" y="3886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1737360" y="388620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ask for itemised quotes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1280160" y="4526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737360" y="45262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compare funeral prices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1280160" y="5166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1737360" y="51663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say no to extras you don't need</a:t>
            </a:r>
            <a:endParaRPr lang="en-US" sz="1900" dirty="0"/>
          </a:p>
        </p:txBody>
      </p:sp>
      <p:sp>
        <p:nvSpPr>
          <p:cNvPr id="12" name="Text 9"/>
          <p:cNvSpPr/>
          <p:nvPr/>
        </p:nvSpPr>
        <p:spPr>
          <a:xfrm>
            <a:off x="1280160" y="5806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1737360" y="58064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help may be available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#KnowYourRights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16" name="Text 13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free advice: 0800 086 8887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Struggling with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 costs?</a:t>
            </a:r>
            <a:endParaRPr lang="en-US" sz="3800" dirty="0"/>
          </a:p>
        </p:txBody>
      </p:sp>
      <p:sp>
        <p:nvSpPr>
          <p:cNvPr id="5" name="Shape 2"/>
          <p:cNvSpPr/>
          <p:nvPr/>
        </p:nvSpPr>
        <p:spPr>
          <a:xfrm>
            <a:off x="914400" y="4114800"/>
            <a:ext cx="7315200" cy="2560320"/>
          </a:xfrm>
          <a:prstGeom prst="roundRect">
            <a:avLst/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128016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737360" y="42976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multiple quotes and compare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280160" y="4892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737360" y="48920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about payment plans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280160" y="5486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1737360" y="548640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eligibility for grants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1280160" y="6080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737360" y="60807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use loan sharks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16" name="Text 13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loan sharks: 0300 555 2222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stoploansharks.co.uk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independent advice and support</a:t>
            </a:r>
            <a:endParaRPr lang="en-US" sz="3600" dirty="0"/>
          </a:p>
        </p:txBody>
      </p:sp>
      <p:sp>
        <p:nvSpPr>
          <p:cNvPr id="5" name="Shape 2"/>
          <p:cNvSpPr/>
          <p:nvPr/>
        </p:nvSpPr>
        <p:spPr>
          <a:xfrm>
            <a:off x="1371600" y="3749040"/>
            <a:ext cx="64008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6" name="Text 3"/>
          <p:cNvSpPr/>
          <p:nvPr/>
        </p:nvSpPr>
        <p:spPr>
          <a:xfrm>
            <a:off x="1371600" y="384048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 Experts Helpline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371600" y="42062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0800 086 8887</a:t>
            </a:r>
            <a:endParaRPr lang="en-US" sz="3400" dirty="0"/>
          </a:p>
        </p:txBody>
      </p:sp>
      <p:sp>
        <p:nvSpPr>
          <p:cNvPr id="8" name="Shape 5"/>
          <p:cNvSpPr/>
          <p:nvPr/>
        </p:nvSpPr>
        <p:spPr>
          <a:xfrm>
            <a:off x="1371600" y="5212080"/>
            <a:ext cx="6400800" cy="12801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C940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371600" y="530352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Loan Sharks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371600" y="566928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0300 555 2222</a:t>
            </a:r>
            <a:endParaRPr lang="en-US" sz="3400" dirty="0"/>
          </a:p>
        </p:txBody>
      </p:sp>
      <p:sp>
        <p:nvSpPr>
          <p:cNvPr id="11" name="Text 8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Confidential. Independent. Free.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F7EDE2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65760"/>
            <a:ext cx="4572000" cy="2560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9260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We're calling for:</a:t>
            </a:r>
            <a:endParaRPr lang="en-US" sz="3400" dirty="0"/>
          </a:p>
        </p:txBody>
      </p:sp>
      <p:sp>
        <p:nvSpPr>
          <p:cNvPr id="5" name="Shape 2"/>
          <p:cNvSpPr/>
          <p:nvPr/>
        </p:nvSpPr>
        <p:spPr>
          <a:xfrm>
            <a:off x="548640" y="3474720"/>
            <a:ext cx="8046720" cy="3383280"/>
          </a:xfrm>
          <a:prstGeom prst="roundRect">
            <a:avLst/>
          </a:prstGeom>
          <a:solidFill>
            <a:srgbClr val="FFFFFF"/>
          </a:solidFill>
          <a:ln/>
          <a:effectLst>
            <a:outerShdw blurRad="76200" dist="25400" dir="27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361188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280160" y="361188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funeral pricing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4087368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280160" y="4087368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signposting to affordable options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914400" y="4562856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1280160" y="4562856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Enforcement of CMA pricing rules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914400" y="5038344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1280160" y="5038344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national standards and safeguarding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914400" y="5513832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280160" y="5513832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from predatory lending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914400" y="598932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C94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280160" y="598932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Earlier access to clear, impartial advice and support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731520" y="6492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 families can make informed choices at the right time.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0" y="7040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#FuneralPovertyWeek  #NoDebtToSayGoodbye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457200" y="7589520"/>
            <a:ext cx="8229600" cy="1280160"/>
          </a:xfrm>
          <a:prstGeom prst="roundRect">
            <a:avLst/>
          </a:prstGeom>
          <a:solidFill>
            <a:srgbClr val="FC9401"/>
          </a:solidFill>
          <a:ln/>
        </p:spPr>
      </p:sp>
      <p:sp>
        <p:nvSpPr>
          <p:cNvPr id="21" name="Text 18"/>
          <p:cNvSpPr/>
          <p:nvPr/>
        </p:nvSpPr>
        <p:spPr>
          <a:xfrm>
            <a:off x="731520" y="772668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 the campaign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731520" y="81838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funeralexperts.com/fpaw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7772400" y="7818120"/>
            <a:ext cx="640080" cy="640080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0" y="772668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800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4</cp:revision>
  <dcterms:created xsi:type="dcterms:W3CDTF">2026-01-14T16:35:49Z</dcterms:created>
  <dcterms:modified xsi:type="dcterms:W3CDTF">2026-01-16T11:31:30Z</dcterms:modified>
</cp:coreProperties>
</file>